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27"/>
  </p:notesMasterIdLst>
  <p:handoutMasterIdLst>
    <p:handoutMasterId r:id="rId28"/>
  </p:handoutMasterIdLst>
  <p:sldIdLst>
    <p:sldId id="909" r:id="rId2"/>
    <p:sldId id="1002" r:id="rId3"/>
    <p:sldId id="1003" r:id="rId4"/>
    <p:sldId id="1004" r:id="rId5"/>
    <p:sldId id="1005" r:id="rId6"/>
    <p:sldId id="863" r:id="rId7"/>
    <p:sldId id="1006" r:id="rId8"/>
    <p:sldId id="997" r:id="rId9"/>
    <p:sldId id="1000" r:id="rId10"/>
    <p:sldId id="897" r:id="rId11"/>
    <p:sldId id="1001" r:id="rId12"/>
    <p:sldId id="935" r:id="rId13"/>
    <p:sldId id="936" r:id="rId14"/>
    <p:sldId id="892" r:id="rId15"/>
    <p:sldId id="991" r:id="rId16"/>
    <p:sldId id="930" r:id="rId17"/>
    <p:sldId id="928" r:id="rId18"/>
    <p:sldId id="931" r:id="rId19"/>
    <p:sldId id="816" r:id="rId20"/>
    <p:sldId id="818" r:id="rId21"/>
    <p:sldId id="824" r:id="rId22"/>
    <p:sldId id="825" r:id="rId23"/>
    <p:sldId id="842" r:id="rId24"/>
    <p:sldId id="1008" r:id="rId25"/>
    <p:sldId id="998" r:id="rId26"/>
  </p:sldIdLst>
  <p:sldSz cx="9144000" cy="6858000" type="screen4x3"/>
  <p:notesSz cx="6888163" cy="100218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7" userDrawn="1">
          <p15:clr>
            <a:srgbClr val="A4A3A4"/>
          </p15:clr>
        </p15:guide>
        <p15:guide id="2" pos="2199" userDrawn="1">
          <p15:clr>
            <a:srgbClr val="A4A3A4"/>
          </p15:clr>
        </p15:guide>
        <p15:guide id="3" orient="horz" pos="3157" userDrawn="1">
          <p15:clr>
            <a:srgbClr val="A4A3A4"/>
          </p15:clr>
        </p15:guide>
        <p15:guide id="4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0824" autoAdjust="0"/>
  </p:normalViewPr>
  <p:slideViewPr>
    <p:cSldViewPr>
      <p:cViewPr varScale="1">
        <p:scale>
          <a:sx n="100" d="100"/>
          <a:sy n="100" d="100"/>
        </p:scale>
        <p:origin x="18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0"/>
    </p:cViewPr>
  </p:sorterViewPr>
  <p:notesViewPr>
    <p:cSldViewPr>
      <p:cViewPr varScale="1">
        <p:scale>
          <a:sx n="51" d="100"/>
          <a:sy n="51" d="100"/>
        </p:scale>
        <p:origin x="-2958" y="-96"/>
      </p:cViewPr>
      <p:guideLst>
        <p:guide orient="horz" pos="3187"/>
        <p:guide pos="2199"/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84870" cy="501095"/>
          </a:xfrm>
          <a:prstGeom prst="rect">
            <a:avLst/>
          </a:prstGeom>
        </p:spPr>
        <p:txBody>
          <a:bodyPr vert="horz" lIns="92451" tIns="46225" rIns="92451" bIns="4622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1701" y="2"/>
            <a:ext cx="2984870" cy="501095"/>
          </a:xfrm>
          <a:prstGeom prst="rect">
            <a:avLst/>
          </a:prstGeom>
        </p:spPr>
        <p:txBody>
          <a:bodyPr vert="horz" lIns="92451" tIns="46225" rIns="92451" bIns="46225" rtlCol="0"/>
          <a:lstStyle>
            <a:lvl1pPr algn="r">
              <a:defRPr sz="1200"/>
            </a:lvl1pPr>
          </a:lstStyle>
          <a:p>
            <a:fld id="{22DD107A-00EC-45E7-9C6F-15201A6F1AEE}" type="datetimeFigureOut">
              <a:rPr kumimoji="1" lang="ja-JP" altLang="en-US" smtClean="0"/>
              <a:pPr/>
              <a:t>2025/10/31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5" y="9519057"/>
            <a:ext cx="2984870" cy="501095"/>
          </a:xfrm>
          <a:prstGeom prst="rect">
            <a:avLst/>
          </a:prstGeom>
        </p:spPr>
        <p:txBody>
          <a:bodyPr vert="horz" lIns="92451" tIns="46225" rIns="92451" bIns="4622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701" y="9519057"/>
            <a:ext cx="2984870" cy="501095"/>
          </a:xfrm>
          <a:prstGeom prst="rect">
            <a:avLst/>
          </a:prstGeom>
        </p:spPr>
        <p:txBody>
          <a:bodyPr vert="horz" lIns="92451" tIns="46225" rIns="92451" bIns="46225" rtlCol="0" anchor="b"/>
          <a:lstStyle>
            <a:lvl1pPr algn="r">
              <a:defRPr sz="1200"/>
            </a:lvl1pPr>
          </a:lstStyle>
          <a:p>
            <a:fld id="{CAD341DC-D247-4B77-8B0F-C0C18304C3C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84870" cy="501095"/>
          </a:xfrm>
          <a:prstGeom prst="rect">
            <a:avLst/>
          </a:prstGeom>
        </p:spPr>
        <p:txBody>
          <a:bodyPr vert="horz" lIns="92451" tIns="46225" rIns="92451" bIns="4622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701" y="2"/>
            <a:ext cx="2984870" cy="501095"/>
          </a:xfrm>
          <a:prstGeom prst="rect">
            <a:avLst/>
          </a:prstGeom>
        </p:spPr>
        <p:txBody>
          <a:bodyPr vert="horz" lIns="92451" tIns="46225" rIns="92451" bIns="46225" rtlCol="0"/>
          <a:lstStyle>
            <a:lvl1pPr algn="r">
              <a:defRPr sz="1200"/>
            </a:lvl1pPr>
          </a:lstStyle>
          <a:p>
            <a:fld id="{5E6953ED-FBEE-4EA9-A139-C5ABC0A5365E}" type="datetimeFigureOut">
              <a:rPr kumimoji="1" lang="ja-JP" altLang="en-US" smtClean="0"/>
              <a:pPr/>
              <a:t>2025/10/31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11737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1" tIns="46225" rIns="92451" bIns="4622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7" y="4760401"/>
            <a:ext cx="5510530" cy="4509849"/>
          </a:xfrm>
          <a:prstGeom prst="rect">
            <a:avLst/>
          </a:prstGeom>
        </p:spPr>
        <p:txBody>
          <a:bodyPr vert="horz" lIns="92451" tIns="46225" rIns="92451" bIns="4622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5" y="9519057"/>
            <a:ext cx="2984870" cy="501095"/>
          </a:xfrm>
          <a:prstGeom prst="rect">
            <a:avLst/>
          </a:prstGeom>
        </p:spPr>
        <p:txBody>
          <a:bodyPr vert="horz" lIns="92451" tIns="46225" rIns="92451" bIns="4622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701" y="9519057"/>
            <a:ext cx="2984870" cy="501095"/>
          </a:xfrm>
          <a:prstGeom prst="rect">
            <a:avLst/>
          </a:prstGeom>
        </p:spPr>
        <p:txBody>
          <a:bodyPr vert="horz" lIns="92451" tIns="46225" rIns="92451" bIns="46225" rtlCol="0" anchor="b"/>
          <a:lstStyle>
            <a:lvl1pPr algn="r">
              <a:defRPr sz="1200"/>
            </a:lvl1pPr>
          </a:lstStyle>
          <a:p>
            <a:fld id="{EE88BAF6-7A1B-4DF3-B8A1-D982586C87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BAF6-7A1B-4DF3-B8A1-D982586C8780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460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BAF6-7A1B-4DF3-B8A1-D982586C878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613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BAF6-7A1B-4DF3-B8A1-D982586C878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14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BAF6-7A1B-4DF3-B8A1-D982586C8780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75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5B67A-A3FC-40C8-A601-9FEBA7C9A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11136E2-D52A-439F-AD4B-5D6FDF86A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237BAD-E472-4CE2-973F-38625A96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7B97-21FF-4FAC-8300-533577F791F6}" type="datetimeFigureOut">
              <a:rPr kumimoji="1" lang="ja-JP" altLang="en-US" smtClean="0"/>
              <a:pPr/>
              <a:t>2025/10/31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DF3601-6B08-4FE1-B1A0-71DE1EF4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09EB09-D03A-46D2-87CB-CFB655A5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C696-DC25-4848-B2E7-4C66983E53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33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DCB9BA-19E0-4D1F-AF46-A3EC0CE9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8FEB8A-F4F4-4E40-B008-5A1EC194F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D971BF-466D-4EC5-8CF5-92638B88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7B97-21FF-4FAC-8300-533577F791F6}" type="datetimeFigureOut">
              <a:rPr kumimoji="1" lang="ja-JP" altLang="en-US" smtClean="0"/>
              <a:pPr/>
              <a:t>2025/10/31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480F5F-E01D-4FF7-8511-5DC4BFED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7AB258-73FC-4C48-A1A4-7D33B0CD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C696-DC25-4848-B2E7-4C66983E53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31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01412CB-35E2-4744-9196-B3D44B592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4C1A2CE-8037-4CCC-8250-80A5E4B9F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9EC8AF-456E-42C9-86D5-0A5A82B7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7B97-21FF-4FAC-8300-533577F791F6}" type="datetimeFigureOut">
              <a:rPr kumimoji="1" lang="ja-JP" altLang="en-US" smtClean="0"/>
              <a:pPr/>
              <a:t>2025/10/31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B232B6-8AE3-450A-AB8A-DF69C6A2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F38E65-4710-42D4-81D6-DDE47CEC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C696-DC25-4848-B2E7-4C66983E53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78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55E500-F4E8-49C9-946D-CA39E7D7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9B6CEE-1BAE-43BF-8E81-C6B1F5B9A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107446-A6EC-45F4-AE17-9F4C10816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7B97-21FF-4FAC-8300-533577F791F6}" type="datetimeFigureOut">
              <a:rPr kumimoji="1" lang="ja-JP" altLang="en-US" smtClean="0"/>
              <a:pPr/>
              <a:t>2025/10/31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344CBF-3334-4099-87D0-26D46DF7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0C3248-FE48-4A71-99D5-FE3AD040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C696-DC25-4848-B2E7-4C66983E53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8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66AF47-407B-4665-8FFF-00A94F51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795461-7556-49E2-AA92-8B86734A4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175367-ED93-4FFA-BEEA-CD1A50A2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7B97-21FF-4FAC-8300-533577F791F6}" type="datetimeFigureOut">
              <a:rPr kumimoji="1" lang="ja-JP" altLang="en-US" smtClean="0"/>
              <a:pPr/>
              <a:t>2025/10/31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641258-30BD-49BC-8165-AF290B28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0565EA-1F22-4C00-8265-4A8AA92B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C696-DC25-4848-B2E7-4C66983E53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74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53644-4E28-4DFB-86D3-AA6D58D5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BBEFFD-B57F-48EF-9EB7-FB896FCA1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052948-B5A9-4011-B126-4AE595CB3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FCE277-14D2-45BF-ACDE-7B492DDF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7B97-21FF-4FAC-8300-533577F791F6}" type="datetimeFigureOut">
              <a:rPr kumimoji="1" lang="ja-JP" altLang="en-US" smtClean="0"/>
              <a:pPr/>
              <a:t>2025/10/31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FD007B-1106-4356-AA0E-7DF4AC0A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4853E6-155F-4F8E-8A10-435037300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C696-DC25-4848-B2E7-4C66983E53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85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4AFAC5-7646-4795-8104-3A82595AA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21B62A-3865-4836-9896-9D3EC19E0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DCF1B7-6B3F-440E-92A5-D4A6F40D1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80B880E-6985-4711-8825-BB4469732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E44D63E-3DE0-48F4-BA6B-960E82D04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BDD36A-1547-4D7A-8770-74708B81F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7B97-21FF-4FAC-8300-533577F791F6}" type="datetimeFigureOut">
              <a:rPr kumimoji="1" lang="ja-JP" altLang="en-US" smtClean="0"/>
              <a:pPr/>
              <a:t>2025/10/31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AF25BA8-4D44-4800-BABC-CCC6BC1C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B46A2EF-4E29-419C-AE6D-E841139E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C696-DC25-4848-B2E7-4C66983E53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81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A0B4B0-8CF3-4C57-8183-D36F12E8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6CD9065-A580-440C-BCED-363C113F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7B97-21FF-4FAC-8300-533577F791F6}" type="datetimeFigureOut">
              <a:rPr kumimoji="1" lang="ja-JP" altLang="en-US" smtClean="0"/>
              <a:pPr/>
              <a:t>2025/10/31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78D4C27-6B18-4615-ACCC-557CA1CD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69BE36-D6A1-439F-B2FC-5E64852B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C696-DC25-4848-B2E7-4C66983E53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60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812DC41-9AAA-4138-9079-6CA0B6B6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7B97-21FF-4FAC-8300-533577F791F6}" type="datetimeFigureOut">
              <a:rPr kumimoji="1" lang="ja-JP" altLang="en-US" smtClean="0"/>
              <a:pPr/>
              <a:t>2025/10/31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BF63BF9-19C7-4DB6-B4CF-6E658444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3FD741-B187-4E50-A836-4947D68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C696-DC25-4848-B2E7-4C66983E53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9F25B-6544-495F-9694-572BA7A0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94EE8B-04CE-48F9-BAFF-41424A4A1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B34365-C961-4E77-8FD6-386F9CC35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E2DBFC-871A-48ED-9EAC-84485FB4E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7B97-21FF-4FAC-8300-533577F791F6}" type="datetimeFigureOut">
              <a:rPr kumimoji="1" lang="ja-JP" altLang="en-US" smtClean="0"/>
              <a:pPr/>
              <a:t>2025/10/31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FBF887-360D-4552-83C2-BD60D7A5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9EA7CF-60E2-4CD6-AC95-5EF03354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C696-DC25-4848-B2E7-4C66983E53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66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3A13F8-633A-476D-BFB5-1B9491FC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3181CBA-7945-407B-B2AF-662E9453B1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68940EF-95FF-42C5-8B76-1A67BB753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3B8544-3F56-4832-86B7-DCA9D563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7B97-21FF-4FAC-8300-533577F791F6}" type="datetimeFigureOut">
              <a:rPr kumimoji="1" lang="ja-JP" altLang="en-US" smtClean="0"/>
              <a:pPr/>
              <a:t>2025/10/31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A7A2E4-BFAA-4E71-8682-4E5F1207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C0820E-9557-4952-9EF4-92AB43C8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C696-DC25-4848-B2E7-4C66983E53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10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A76A3A6-E639-409B-8803-E4967EB3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2B6E42-8F63-4A93-A8A3-E9AD4A1DA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CB5AFC-7723-4D03-A090-E19D6A551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7B97-21FF-4FAC-8300-533577F791F6}" type="datetimeFigureOut">
              <a:rPr kumimoji="1" lang="ja-JP" altLang="en-US" smtClean="0"/>
              <a:pPr/>
              <a:t>2025/10/31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A5138C-BE2A-4F03-AFC7-F2AB89989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D20E-ACA2-4FED-A381-A38B7BB74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5C696-DC25-4848-B2E7-4C66983E53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26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786364"/>
            <a:ext cx="8229600" cy="314669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rPr>
              <a:t>　</a:t>
            </a:r>
            <a:br>
              <a:rPr lang="en-US" altLang="ja-JP" dirty="0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rPr>
            </a:br>
            <a:r>
              <a:rPr lang="en-US" altLang="ja-JP" dirty="0">
                <a:solidFill>
                  <a:schemeClr val="tx1"/>
                </a:solidFill>
                <a:latin typeface="ＭＳ 明朝" pitchFamily="17" charset="-128"/>
                <a:ea typeface="ＭＳ 明朝" pitchFamily="17" charset="-128"/>
              </a:rPr>
              <a:t>        </a:t>
            </a:r>
            <a:r>
              <a:rPr lang="ja-JP" altLang="en-US" dirty="0">
                <a:latin typeface="ＭＳ 明朝" pitchFamily="17" charset="-128"/>
                <a:ea typeface="ＭＳ 明朝" pitchFamily="17" charset="-128"/>
              </a:rPr>
              <a:t>　　</a:t>
            </a: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　動　報　告</a:t>
            </a:r>
            <a:br>
              <a:rPr lang="en-US" altLang="ja-JP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報告期間：令和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月～令和</a:t>
            </a:r>
            <a:r>
              <a:rPr lang="en-US" altLang="ja-JP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3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endParaRPr kumimoji="1" lang="ja-JP" altLang="en-US" sz="3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2627784" y="4077072"/>
            <a:ext cx="415763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令和</a:t>
            </a:r>
            <a:r>
              <a:rPr kumimoji="1" lang="en-US" altLang="ja-JP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7</a:t>
            </a: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年</a:t>
            </a:r>
            <a:r>
              <a:rPr kumimoji="1" lang="en-US" altLang="ja-JP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8</a:t>
            </a: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月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31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日</a:t>
            </a:r>
          </a:p>
        </p:txBody>
      </p:sp>
      <p:pic>
        <p:nvPicPr>
          <p:cNvPr id="5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9725" y="980728"/>
            <a:ext cx="4800600" cy="6572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2705" y="949300"/>
            <a:ext cx="12370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happy-7\Desktop\イラスト資料\祖母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5" y="4999830"/>
            <a:ext cx="1657543" cy="1657543"/>
          </a:xfrm>
          <a:prstGeom prst="rect">
            <a:avLst/>
          </a:prstGeom>
          <a:noFill/>
        </p:spPr>
      </p:pic>
      <p:pic>
        <p:nvPicPr>
          <p:cNvPr id="1028" name="Picture 4" descr="C:\Users\happy-7\Desktop\イラスト資料\祖父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5774" y="5053744"/>
            <a:ext cx="1740482" cy="1603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6559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1516" y="69275"/>
            <a:ext cx="4320480" cy="382745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ja-JP" sz="1800" dirty="0"/>
            </a:br>
            <a:br>
              <a:rPr lang="en-US" altLang="ja-JP" sz="1800" dirty="0"/>
            </a:br>
            <a:r>
              <a:rPr lang="ja-JP" altLang="en-US" sz="2200" dirty="0"/>
              <a:t>　</a:t>
            </a: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新型コロナウイルス等の感染対策</a:t>
            </a:r>
            <a:br>
              <a:rPr lang="en-US" altLang="ja-JP" sz="13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en-US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1"/>
          </p:nvPr>
        </p:nvSpPr>
        <p:spPr>
          <a:xfrm>
            <a:off x="323528" y="476672"/>
            <a:ext cx="8676456" cy="61206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感染リスクの軽減対策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①　体温測定　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　　・主治医へ報告基準を、ご利用日の９時と１４時に実施した測定体温が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37.5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度以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　　　上の場合と定めました。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②　換気の徹底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　　・空気清浄機の使用に加え、利用開始前、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時～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11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時の間、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14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時、利用終了後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　　　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日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回、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分～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15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分間の換気を実施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③　手指消毒･手洗いの徹底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　　・消毒：デイサービス入口、洗面台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ヶ所に非接触型自動手指消毒器具を設置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　　・手洗い：洗面台に２ヶ所に、液体石鹸用の非接触型自動器具を設置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　　・椅子の拭上げとアクリル板へ、「除菌バスター」でアルコール噴霧消毒を行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　　　っています。　　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④　テーブル、手摺等の利用者が接触する可能性がある箇所の消毒を徹底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⑤　飛沫防止のアクリル板を洗面台に設置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⑥　テーブル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台を折り畳み式の大型に交換し、利用者間の距離を確保に努めています。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ご利用者と接触のあった、ご家族様等に新型コロナやインフルエンザの発症があった際は、</a:t>
            </a:r>
            <a:endParaRPr lang="en-US" altLang="ja-JP" sz="1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　ご利用についてご相談が必要ですので、必ずお知らせください。</a:t>
            </a:r>
            <a:endParaRPr lang="en-US" altLang="ja-JP" sz="1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C143A4-42CB-7ABD-097C-18280BF0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53" y="165897"/>
            <a:ext cx="7886700" cy="493937"/>
          </a:xfrm>
        </p:spPr>
        <p:txBody>
          <a:bodyPr>
            <a:normAutofit/>
          </a:bodyPr>
          <a:lstStyle/>
          <a:p>
            <a:r>
              <a:rPr kumimoji="1"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セクション会議・勉強会・研修について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5FDFEA-1C90-DFA7-0A33-6F0A9A56BD2E}"/>
              </a:ext>
            </a:extLst>
          </p:cNvPr>
          <p:cNvSpPr txBox="1"/>
          <p:nvPr/>
        </p:nvSpPr>
        <p:spPr>
          <a:xfrm>
            <a:off x="305526" y="425470"/>
            <a:ext cx="8532948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・セクション会議（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回第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木曜日実施）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 事務局長、施設長、デイ管理者から施設方針の説明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 利用者様の状態や、ケアの方針等について情報の共有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 次月以降の行事、予算等の打ち合わせ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・勉強会（セクション会議内で、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ヶ月に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回実施）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 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１６（木）　テーマ「入浴介助加算に係る施設内研修」　 　　　　　　　  参加者　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・研修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 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（水） 「衛生推進者養成講習」　　　　　　　　　　　　 　　　　　 参加者　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　　　　　　　　　　　  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        ３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１８（月） 「データから見る介護予防、自立支援・重度化防止に関する研修会」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                                                                                 参加者　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２０（木）  定期開催研修 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              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「事故防止委員会」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「高齢者虐待防止・身体拘束委員会」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「感染防止委員会」　　　　　　　　　　　　　　　　　　　  参加者　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　  　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6008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38E4CB-C2EA-4238-A85B-3E3EE82A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7704856" cy="6408712"/>
          </a:xfrm>
        </p:spPr>
        <p:txBody>
          <a:bodyPr anchor="t">
            <a:normAutofit fontScale="90000"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実施行事一覧</a:t>
            </a: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br>
              <a:rPr kumimoji="1" lang="en-US" altLang="ja-JP" sz="2400" dirty="0"/>
            </a:b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活動の様子を、ホームページに掲載しておりますので、どうぞご覧ください。</a:t>
            </a:r>
            <a:br>
              <a:rPr kumimoji="1"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kumimoji="1" lang="ja-JP" altLang="en-US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FC0DEA4-2BAA-4FD1-A7C7-7B2BA70A6B48}"/>
              </a:ext>
            </a:extLst>
          </p:cNvPr>
          <p:cNvGraphicFramePr>
            <a:graphicFrameLocks noGrp="1"/>
          </p:cNvGraphicFramePr>
          <p:nvPr/>
        </p:nvGraphicFramePr>
        <p:xfrm>
          <a:off x="763089" y="527364"/>
          <a:ext cx="7697343" cy="570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368">
                  <a:extLst>
                    <a:ext uri="{9D8B030D-6E8A-4147-A177-3AD203B41FA5}">
                      <a16:colId xmlns:a16="http://schemas.microsoft.com/office/drawing/2014/main" val="2043713168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58785683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674637758"/>
                    </a:ext>
                  </a:extLst>
                </a:gridCol>
                <a:gridCol w="2732547">
                  <a:extLst>
                    <a:ext uri="{9D8B030D-6E8A-4147-A177-3AD203B41FA5}">
                      <a16:colId xmlns:a16="http://schemas.microsoft.com/office/drawing/2014/main" val="3964064881"/>
                    </a:ext>
                  </a:extLst>
                </a:gridCol>
              </a:tblGrid>
              <a:tr h="3198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実施月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日程等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行事名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内容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55570"/>
                  </a:ext>
                </a:extLst>
              </a:tr>
              <a:tr h="9594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６年２月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２月中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２月中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１４・１５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２月中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次月のカレンダー、壁画作成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おやつレク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フラワーアレンジメント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変わり湯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節分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季節感のあるカレンダーの作成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おやつを食べながら会話を楽しむ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季節の生花に触れ色や香りを楽しむ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さくら湯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季節行事を楽しむ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294525"/>
                  </a:ext>
                </a:extLst>
              </a:tr>
              <a:tr h="9594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６年３月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３月中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３月中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１８～２３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２５・２６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次月のカレンダー、壁画作成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おやつレク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変わり湯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フラワーアレンジメント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ひな祭り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季節感のあるカレンダーの作成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おやつを食べながら会話を楽しむ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フルーツ湯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季節の生花に触れ色や香りを楽しむ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季節行事を楽しむ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568516"/>
                  </a:ext>
                </a:extLst>
              </a:tr>
              <a:tr h="9594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６年４月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４月中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４月中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１６・１７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２２～２７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４月初旬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次月のカレンダー、壁画作成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おやつレク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フラワーアレンジメント</a:t>
                      </a: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変わり湯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お花見散歩　</a:t>
                      </a:r>
                      <a:r>
                        <a:rPr kumimoji="1" lang="ja-JP" altLang="en-US" sz="105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季節感のあるカレンダーの作成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おやつを食べながら会話を楽しむ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季節の生花に触れ色や香りを楽しむ</a:t>
                      </a: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かぼす湯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季節行事を楽しむ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684987"/>
                  </a:ext>
                </a:extLst>
              </a:tr>
              <a:tr h="9594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６年５月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５月中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５月中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５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１１・１３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       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５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１４・１５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１１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１３～２１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次月のカレンダー、壁画作成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変わり湯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母の日イベント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フラワーアレンジメント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春を見つける車窓ドライブ　</a:t>
                      </a:r>
                      <a:r>
                        <a:rPr kumimoji="1" lang="ja-JP" altLang="en-US" sz="105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中止</a:t>
                      </a:r>
                      <a:endParaRPr kumimoji="1" lang="en-US" altLang="ja-JP" sz="1050" b="1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季節感のあるカレンダーの作成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ご当地温泉湯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季節行事を楽しむ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季節の生花に触れ色や香りを楽しむ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季節を感じ、車窓ドライブを楽しむ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954965"/>
                  </a:ext>
                </a:extLst>
              </a:tr>
              <a:tr h="7872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６年６月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６月中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６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２７・２８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６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１７～２２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６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１４・１５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次月のカレンダー、壁画作成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フラワーアレンジメント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変わり湯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父の日イベント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季節感のあるカレンダーの作成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季節の生花に触れ色や香りを楽しむ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森林浴の湯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季節行事を楽しむ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702435"/>
                  </a:ext>
                </a:extLst>
              </a:tr>
              <a:tr h="7652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６年７月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７月中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７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２６・２７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７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２２～２７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７</a:t>
                      </a:r>
                      <a:r>
                        <a:rPr kumimoji="1" lang="en-US" altLang="ja-JP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５・６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次月のカレンダー、壁画作成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フラワーアレンジメント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変わり湯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七夕イベント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季節感のあるカレンダーの作成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季節の生花に触れ色や香りを楽しむ</a:t>
                      </a:r>
                      <a:endParaRPr kumimoji="1" lang="en-US" altLang="ja-JP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桃の湯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季節行事を楽しむ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82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8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0598DC-E4C0-4822-9242-47DDBC7F3772}"/>
              </a:ext>
            </a:extLst>
          </p:cNvPr>
          <p:cNvSpPr txBox="1"/>
          <p:nvPr/>
        </p:nvSpPr>
        <p:spPr>
          <a:xfrm>
            <a:off x="762977" y="171545"/>
            <a:ext cx="7615758" cy="1215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4000" b="1" kern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行事活動　～ 母の日 ～</a:t>
            </a:r>
            <a:endParaRPr lang="en-US" altLang="ja-JP" sz="4000" b="1" kern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</p:txBody>
      </p:sp>
      <p:pic>
        <p:nvPicPr>
          <p:cNvPr id="6" name="図 5" descr="テーブル, 座る, 小さい, 木製 が含まれている画像">
            <a:extLst>
              <a:ext uri="{FF2B5EF4-FFF2-40B4-BE49-F238E27FC236}">
                <a16:creationId xmlns:a16="http://schemas.microsoft.com/office/drawing/2014/main" id="{68A28992-E180-EDA1-C761-E794BB6FE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3367" y="2165695"/>
            <a:ext cx="4871223" cy="365341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65E5B25-57CB-539D-4FCD-E52AA57E1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72" y="1556790"/>
            <a:ext cx="4512503" cy="33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1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2814AD60-0F50-4528-837E-D7CB0D6F2147}"/>
              </a:ext>
            </a:extLst>
          </p:cNvPr>
          <p:cNvSpPr txBox="1">
            <a:spLocks/>
          </p:cNvSpPr>
          <p:nvPr/>
        </p:nvSpPr>
        <p:spPr>
          <a:xfrm>
            <a:off x="2230722" y="571659"/>
            <a:ext cx="4680266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</a:pPr>
            <a:endParaRPr lang="en-US" altLang="ja-JP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spcAft>
                <a:spcPts val="600"/>
              </a:spcAft>
            </a:pPr>
            <a:r>
              <a:rPr lang="ja-JP" altLang="en-US" sz="3200" b="1" kern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行事活動　～ 父の日 ～</a:t>
            </a:r>
            <a:endParaRPr lang="en-US" altLang="ja-JP" sz="3200" b="1" kern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 descr="屋内, 床, 人, 天井 が含まれている画像&#10;&#10;自動的に生成された説明">
            <a:extLst>
              <a:ext uri="{FF2B5EF4-FFF2-40B4-BE49-F238E27FC236}">
                <a16:creationId xmlns:a16="http://schemas.microsoft.com/office/drawing/2014/main" id="{36CC2240-C23E-81C3-7E4C-2D3C1E7AE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48" y="1628800"/>
            <a:ext cx="4329653" cy="3247240"/>
          </a:xfrm>
          <a:prstGeom prst="rect">
            <a:avLst/>
          </a:prstGeom>
        </p:spPr>
      </p:pic>
      <p:pic>
        <p:nvPicPr>
          <p:cNvPr id="7" name="図 6" descr="カーテンの前に座っている男性&#10;&#10;自動的に生成された説明">
            <a:extLst>
              <a:ext uri="{FF2B5EF4-FFF2-40B4-BE49-F238E27FC236}">
                <a16:creationId xmlns:a16="http://schemas.microsoft.com/office/drawing/2014/main" id="{E05BB87B-DE3A-37E9-C688-E86CCDA0D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329653" cy="32472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2814AD60-0F50-4528-837E-D7CB0D6F2147}"/>
              </a:ext>
            </a:extLst>
          </p:cNvPr>
          <p:cNvSpPr txBox="1">
            <a:spLocks/>
          </p:cNvSpPr>
          <p:nvPr/>
        </p:nvSpPr>
        <p:spPr>
          <a:xfrm>
            <a:off x="287524" y="239339"/>
            <a:ext cx="8568952" cy="10281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</a:pPr>
            <a:endParaRPr lang="en-US" altLang="ja-JP" sz="4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spcAft>
                <a:spcPts val="600"/>
              </a:spcAft>
            </a:pPr>
            <a:r>
              <a:rPr lang="ja-JP" altLang="en-US" sz="4000" b="1" kern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行事活動　～ 七夕 ～</a:t>
            </a:r>
            <a:endParaRPr lang="en-US" altLang="ja-JP" sz="4000" b="1" kern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 descr="人, テーブル, 屋内, 男 が含まれている画像&#10;&#10;自動的に生成された説明">
            <a:extLst>
              <a:ext uri="{FF2B5EF4-FFF2-40B4-BE49-F238E27FC236}">
                <a16:creationId xmlns:a16="http://schemas.microsoft.com/office/drawing/2014/main" id="{68506D8D-287F-9959-BB30-5EC08CBE38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96" y="1931292"/>
            <a:ext cx="4441647" cy="333123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9D6B223-0E92-A636-6BCA-EDEBEB387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" y="1908284"/>
            <a:ext cx="4472325" cy="335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43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0CF19157-D78D-40AC-850F-14D51DF7C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604" y="749662"/>
            <a:ext cx="7128791" cy="7558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定期活動　～ 変わり湯 ～</a:t>
            </a:r>
          </a:p>
        </p:txBody>
      </p:sp>
      <p:pic>
        <p:nvPicPr>
          <p:cNvPr id="4" name="図 3" descr="屋内, 窓, 女の子, 座る が含まれている画像">
            <a:extLst>
              <a:ext uri="{FF2B5EF4-FFF2-40B4-BE49-F238E27FC236}">
                <a16:creationId xmlns:a16="http://schemas.microsoft.com/office/drawing/2014/main" id="{BDE3479A-D4E4-6265-61C0-DB47A305B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" y="1971123"/>
            <a:ext cx="4334692" cy="3251019"/>
          </a:xfrm>
          <a:prstGeom prst="rect">
            <a:avLst/>
          </a:prstGeom>
        </p:spPr>
      </p:pic>
      <p:pic>
        <p:nvPicPr>
          <p:cNvPr id="8" name="図 7" descr="手でサインをしている男性&#10;&#10;低い精度で">
            <a:extLst>
              <a:ext uri="{FF2B5EF4-FFF2-40B4-BE49-F238E27FC236}">
                <a16:creationId xmlns:a16="http://schemas.microsoft.com/office/drawing/2014/main" id="{D0AD0EF2-064E-60A2-82E1-2E9848C06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69" y="1971123"/>
            <a:ext cx="4332641" cy="32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13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40D801-799A-4811-BA57-430462B7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1" y="188640"/>
            <a:ext cx="9143999" cy="1152128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定期活動</a:t>
            </a:r>
            <a:br>
              <a:rPr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br>
              <a:rPr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 フラワーアレンジメント </a:t>
            </a:r>
            <a:r>
              <a:rPr lang="ja-JP" altLang="en-US" sz="4000" b="1" dirty="0"/>
              <a:t>～</a:t>
            </a:r>
          </a:p>
        </p:txBody>
      </p:sp>
      <p:pic>
        <p:nvPicPr>
          <p:cNvPr id="5" name="図 4" descr="屋内, 人, テーブル, 男 が含まれている画像&#10;&#10;自動的に生成された説明">
            <a:extLst>
              <a:ext uri="{FF2B5EF4-FFF2-40B4-BE49-F238E27FC236}">
                <a16:creationId xmlns:a16="http://schemas.microsoft.com/office/drawing/2014/main" id="{CBFF8B4C-E81F-F747-6B8F-968968D7E0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0938" y="2165208"/>
            <a:ext cx="5088566" cy="38164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9F6409A-E647-7960-3267-A4EBF8E6C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6" y="2224184"/>
            <a:ext cx="4931296" cy="36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48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AE406AB4-B312-41C2-BD6F-0E193541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620688"/>
            <a:ext cx="7128792" cy="560349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壁画･カレンダー作成</a:t>
            </a:r>
          </a:p>
        </p:txBody>
      </p:sp>
      <p:pic>
        <p:nvPicPr>
          <p:cNvPr id="8" name="図 7" descr="人, テーブル, 屋内, ケーキ が含まれている画像">
            <a:extLst>
              <a:ext uri="{FF2B5EF4-FFF2-40B4-BE49-F238E27FC236}">
                <a16:creationId xmlns:a16="http://schemas.microsoft.com/office/drawing/2014/main" id="{07B94456-BE0C-58EE-B5C3-207215DE5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16" y="3807042"/>
            <a:ext cx="3720413" cy="2790310"/>
          </a:xfrm>
          <a:prstGeom prst="rect">
            <a:avLst/>
          </a:prstGeom>
        </p:spPr>
      </p:pic>
      <p:pic>
        <p:nvPicPr>
          <p:cNvPr id="11" name="図 10" descr="文字の書かれた紙&#10;&#10;中程度の精度で">
            <a:extLst>
              <a:ext uri="{FF2B5EF4-FFF2-40B4-BE49-F238E27FC236}">
                <a16:creationId xmlns:a16="http://schemas.microsoft.com/office/drawing/2014/main" id="{9DE8FF46-BBF3-AD22-26CF-10A466C13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15" y="1268760"/>
            <a:ext cx="3720413" cy="279031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A9108C3-0E77-6C30-2346-D8A8FCB0E5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28657"/>
            <a:ext cx="4742359" cy="355676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7249123-DCC6-4FB7-F6EC-8B6EBF0F8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09387"/>
            <a:ext cx="1440539" cy="19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08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1927126" cy="615602"/>
          </a:xfrm>
        </p:spPr>
        <p:txBody>
          <a:bodyPr>
            <a:normAutofit/>
          </a:bodyPr>
          <a:lstStyle/>
          <a:p>
            <a:r>
              <a:rPr kumimoji="1" lang="ja-JP" altLang="en-US" sz="2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機能訓練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618440" y="980729"/>
            <a:ext cx="8280920" cy="50765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ja-JP" sz="2000" dirty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kumimoji="1"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機能訓練</a:t>
            </a:r>
            <a:r>
              <a:rPr kumimoji="1" lang="en-US" altLang="ja-JP" sz="2000" dirty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kumimoji="1"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・機能訓練</a:t>
            </a:r>
            <a:r>
              <a:rPr kumimoji="1" lang="en-US" altLang="ja-JP" sz="2000" dirty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kumimoji="1"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施設の方針に基づき、介護職員を含めた専門職種</a:t>
            </a: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（理学</a:t>
            </a: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　　　　　療法士、作業療法士、言語聴覚士、看護師、柔道整復師、</a:t>
            </a: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　　　　　あん摩マッサージ指圧師、介護職員）などが行います。</a:t>
            </a: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　　目的</a:t>
            </a:r>
            <a:r>
              <a:rPr lang="en-US" altLang="ja-JP" sz="2000" dirty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減退防止　　</a:t>
            </a: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＊リハビリと法律的な違いはなく、医療現場、介護現場という実施　</a:t>
            </a: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　する場所で言葉が使い分けされています。</a:t>
            </a: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endParaRPr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endParaRPr kumimoji="1"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endParaRPr kumimoji="1" lang="ja-JP" altLang="en-US" sz="1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2800" y="1370069"/>
            <a:ext cx="8139825" cy="1051099"/>
          </a:xfrm>
        </p:spPr>
        <p:txBody>
          <a:bodyPr anchor="t">
            <a:noAutofit/>
          </a:bodyPr>
          <a:lstStyle/>
          <a:p>
            <a:pPr algn="l"/>
            <a:b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毎月の壁画や誕生日会の様子を、ホームページ上のブログに掲載しておりますので、是非一度ご覧ください。　</a:t>
            </a:r>
            <a:br>
              <a:rPr lang="en-US" altLang="ja-JP" sz="2000" dirty="0">
                <a:latin typeface="HG丸ｺﾞｼｯｸM-PRO" pitchFamily="50" charset="-128"/>
                <a:ea typeface="HG丸ｺﾞｼｯｸM-PRO" pitchFamily="50" charset="-128"/>
              </a:rPr>
            </a:br>
            <a:b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</a:b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-1" y="927281"/>
            <a:ext cx="8362171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j-cs"/>
              </a:rPr>
              <a:t>　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j-cs"/>
              </a:rPr>
              <a:t>1.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j-cs"/>
              </a:rPr>
              <a:t>　有料老人ホーム活動報告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347AB5D-CDA6-4EEC-8B87-A225F4C124F7}"/>
              </a:ext>
            </a:extLst>
          </p:cNvPr>
          <p:cNvSpPr txBox="1">
            <a:spLocks/>
          </p:cNvSpPr>
          <p:nvPr/>
        </p:nvSpPr>
        <p:spPr>
          <a:xfrm>
            <a:off x="1212459" y="157101"/>
            <a:ext cx="6599901" cy="770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有料老人ホーム　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明朝" pitchFamily="17" charset="-128"/>
              <a:ea typeface="ＭＳ 明朝" pitchFamily="17" charset="-128"/>
              <a:cs typeface="+mj-cs"/>
            </a:endParaRPr>
          </a:p>
        </p:txBody>
      </p:sp>
      <p:pic>
        <p:nvPicPr>
          <p:cNvPr id="9" name="Picture 4" descr="C:\Users\happy-7\Desktop\イラスト資料\祖父2.GIF">
            <a:extLst>
              <a:ext uri="{FF2B5EF4-FFF2-40B4-BE49-F238E27FC236}">
                <a16:creationId xmlns:a16="http://schemas.microsoft.com/office/drawing/2014/main" id="{71D515C0-70D7-47A6-A8E9-D08761AC5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5421"/>
            <a:ext cx="861260" cy="793540"/>
          </a:xfrm>
          <a:prstGeom prst="rect">
            <a:avLst/>
          </a:prstGeom>
          <a:noFill/>
        </p:spPr>
      </p:pic>
      <p:pic>
        <p:nvPicPr>
          <p:cNvPr id="10" name="Picture 3" descr="C:\Users\happy-7\Desktop\イラスト資料\祖母2.GIF">
            <a:extLst>
              <a:ext uri="{FF2B5EF4-FFF2-40B4-BE49-F238E27FC236}">
                <a16:creationId xmlns:a16="http://schemas.microsoft.com/office/drawing/2014/main" id="{D14BA2B0-ECC3-45FE-8CFB-47CEF8B90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3835" y="145421"/>
            <a:ext cx="861260" cy="861260"/>
          </a:xfrm>
          <a:prstGeom prst="rect">
            <a:avLst/>
          </a:prstGeom>
          <a:noFill/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D529530-7F61-5863-2EF7-D230B26C0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1" y="2302795"/>
            <a:ext cx="3692672" cy="4174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 descr="文字の書かれた紙&#10;&#10;AI 生成コンテンツは誤りを含む可能性があります。">
            <a:extLst>
              <a:ext uri="{FF2B5EF4-FFF2-40B4-BE49-F238E27FC236}">
                <a16:creationId xmlns:a16="http://schemas.microsoft.com/office/drawing/2014/main" id="{9DD78100-DB15-9E3F-B8F9-3EEDE0C23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01" y="2302795"/>
            <a:ext cx="4126224" cy="4174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27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424936" cy="669674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en-US" altLang="ja-JP" sz="22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en-US" altLang="ja-JP" sz="2200" dirty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2200" dirty="0">
                <a:latin typeface="HG丸ｺﾞｼｯｸM-PRO" pitchFamily="50" charset="-128"/>
                <a:ea typeface="HG丸ｺﾞｼｯｸM-PRO" pitchFamily="50" charset="-128"/>
              </a:rPr>
              <a:t>機能訓練の種類</a:t>
            </a:r>
            <a:r>
              <a:rPr lang="en-US" altLang="ja-JP" sz="2200" dirty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br>
              <a:rPr lang="en-US" altLang="ja-JP" sz="22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2200" dirty="0">
                <a:latin typeface="HG丸ｺﾞｼｯｸM-PRO" pitchFamily="50" charset="-128"/>
                <a:ea typeface="HG丸ｺﾞｼｯｸM-PRO" pitchFamily="50" charset="-128"/>
              </a:rPr>
              <a:t>ご高齢者が自分らしく元気に暮らしていくためには、生活機能（人が</a:t>
            </a:r>
            <a:br>
              <a:rPr kumimoji="1" lang="en-US" altLang="ja-JP" sz="22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2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2200" dirty="0">
                <a:latin typeface="HG丸ｺﾞｼｯｸM-PRO" pitchFamily="50" charset="-128"/>
                <a:ea typeface="HG丸ｺﾞｼｯｸM-PRO" pitchFamily="50" charset="-128"/>
              </a:rPr>
              <a:t>生活を</a:t>
            </a:r>
            <a:r>
              <a:rPr lang="ja-JP" altLang="en-US" sz="2200" dirty="0">
                <a:latin typeface="HG丸ｺﾞｼｯｸM-PRO" pitchFamily="50" charset="-128"/>
                <a:ea typeface="HG丸ｺﾞｼｯｸM-PRO" pitchFamily="50" charset="-128"/>
              </a:rPr>
              <a:t>営むための機能全体</a:t>
            </a:r>
            <a:r>
              <a:rPr kumimoji="1" lang="ja-JP" altLang="en-US" sz="2200" dirty="0">
                <a:latin typeface="HG丸ｺﾞｼｯｸM-PRO" pitchFamily="50" charset="-128"/>
                <a:ea typeface="HG丸ｺﾞｼｯｸM-PRO" pitchFamily="50" charset="-128"/>
              </a:rPr>
              <a:t>）の維持・減退防止が欠かせません。　　</a:t>
            </a:r>
            <a:br>
              <a:rPr lang="en-US" altLang="ja-JP" sz="22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200" dirty="0">
                <a:latin typeface="HG丸ｺﾞｼｯｸM-PRO" pitchFamily="50" charset="-128"/>
                <a:ea typeface="HG丸ｺﾞｼｯｸM-PRO" pitchFamily="50" charset="-128"/>
              </a:rPr>
              <a:t>・日常生活機能訓練（生活動作に密着した機能訓練）</a:t>
            </a:r>
            <a:br>
              <a:rPr lang="en-US" altLang="ja-JP" sz="22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200" dirty="0">
                <a:latin typeface="HG丸ｺﾞｼｯｸM-PRO" pitchFamily="50" charset="-128"/>
                <a:ea typeface="HG丸ｺﾞｼｯｸM-PRO" pitchFamily="50" charset="-128"/>
              </a:rPr>
              <a:t>　利用者様が日常を生活する上で行う活動、着替えや移動、トイレ、入</a:t>
            </a:r>
            <a:br>
              <a:rPr lang="en-US" altLang="ja-JP" sz="22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200" dirty="0">
                <a:latin typeface="HG丸ｺﾞｼｯｸM-PRO" pitchFamily="50" charset="-128"/>
                <a:ea typeface="HG丸ｺﾞｼｯｸM-PRO" pitchFamily="50" charset="-128"/>
              </a:rPr>
              <a:t>　浴などを訓練と捉えた機能訓練を心掛けています。</a:t>
            </a:r>
            <a:br>
              <a:rPr lang="en-US" altLang="ja-JP" sz="22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200" dirty="0">
                <a:latin typeface="HG丸ｺﾞｼｯｸM-PRO" pitchFamily="50" charset="-128"/>
                <a:ea typeface="HG丸ｺﾞｼｯｸM-PRO" pitchFamily="50" charset="-128"/>
              </a:rPr>
              <a:t>・全体レクリエーションにおいて、楽しみながら身体を動かすことも機</a:t>
            </a:r>
            <a:br>
              <a:rPr lang="en-US" altLang="ja-JP" sz="22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200" dirty="0">
                <a:latin typeface="HG丸ｺﾞｼｯｸM-PRO" pitchFamily="50" charset="-128"/>
                <a:ea typeface="HG丸ｺﾞｼｯｸM-PRO" pitchFamily="50" charset="-128"/>
              </a:rPr>
              <a:t>　能訓練であり、心にも良いリハビリになります。</a:t>
            </a:r>
            <a:br>
              <a:rPr lang="en-US" altLang="ja-JP" sz="22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200" dirty="0">
                <a:latin typeface="HG丸ｺﾞｼｯｸM-PRO" pitchFamily="50" charset="-128"/>
                <a:ea typeface="HG丸ｺﾞｼｯｸM-PRO" pitchFamily="50" charset="-128"/>
              </a:rPr>
              <a:t>・介護保険の負担が生じる、個別機能訓練加算は頂いてませんが、ご</a:t>
            </a:r>
            <a:br>
              <a:rPr lang="en-US" altLang="ja-JP" sz="22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200" dirty="0">
                <a:latin typeface="HG丸ｺﾞｼｯｸM-PRO" pitchFamily="50" charset="-128"/>
                <a:ea typeface="HG丸ｺﾞｼｯｸM-PRO" pitchFamily="50" charset="-128"/>
              </a:rPr>
              <a:t>　利用者の状態に応じて個別機能訓練を機能訓練指導員が、積極的に</a:t>
            </a:r>
            <a:br>
              <a:rPr lang="en-US" altLang="ja-JP" sz="22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200" dirty="0">
                <a:latin typeface="HG丸ｺﾞｼｯｸM-PRO" pitchFamily="50" charset="-128"/>
                <a:ea typeface="HG丸ｺﾞｼｯｸM-PRO" pitchFamily="50" charset="-128"/>
              </a:rPr>
              <a:t>　取り組んでいます。</a:t>
            </a:r>
            <a:br>
              <a:rPr lang="en-US" altLang="ja-JP" sz="2200" dirty="0">
                <a:latin typeface="HG丸ｺﾞｼｯｸM-PRO" pitchFamily="50" charset="-128"/>
                <a:ea typeface="HG丸ｺﾞｼｯｸM-PRO" pitchFamily="50" charset="-128"/>
              </a:rPr>
            </a:br>
            <a:br>
              <a:rPr lang="en-US" altLang="ja-JP" sz="2200" dirty="0">
                <a:latin typeface="HG丸ｺﾞｼｯｸM-PRO" pitchFamily="50" charset="-128"/>
                <a:ea typeface="HG丸ｺﾞｼｯｸM-PRO" pitchFamily="50" charset="-128"/>
              </a:rPr>
            </a:br>
            <a:br>
              <a:rPr kumimoji="1" lang="en-US" altLang="ja-JP" sz="1800" dirty="0">
                <a:latin typeface="HG丸ｺﾞｼｯｸM-PRO" pitchFamily="50" charset="-128"/>
                <a:ea typeface="HG丸ｺﾞｼｯｸM-PRO" pitchFamily="50" charset="-128"/>
              </a:rPr>
            </a:br>
            <a:br>
              <a:rPr kumimoji="1" lang="en-US" altLang="ja-JP" sz="1800" dirty="0">
                <a:latin typeface="HG丸ｺﾞｼｯｸM-PRO" pitchFamily="50" charset="-128"/>
                <a:ea typeface="HG丸ｺﾞｼｯｸM-PRO" pitchFamily="50" charset="-128"/>
              </a:rPr>
            </a:br>
            <a:br>
              <a:rPr kumimoji="1" lang="en-US" altLang="ja-JP" sz="1800" dirty="0">
                <a:latin typeface="HG丸ｺﾞｼｯｸM-PRO" pitchFamily="50" charset="-128"/>
                <a:ea typeface="HG丸ｺﾞｼｯｸM-PRO" pitchFamily="50" charset="-128"/>
              </a:rPr>
            </a:br>
            <a:br>
              <a:rPr kumimoji="1" lang="en-US" altLang="ja-JP" sz="1800" dirty="0">
                <a:latin typeface="HG丸ｺﾞｼｯｸM-PRO" pitchFamily="50" charset="-128"/>
                <a:ea typeface="HG丸ｺﾞｼｯｸM-PRO" pitchFamily="50" charset="-128"/>
              </a:rPr>
            </a:br>
            <a:endParaRPr kumimoji="1" lang="ja-JP" altLang="en-US" sz="1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E95472A-033B-7C35-5275-FB3F84EF47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5177" r="8314" b="7002"/>
          <a:stretch/>
        </p:blipFill>
        <p:spPr>
          <a:xfrm rot="5400000">
            <a:off x="257224" y="1863126"/>
            <a:ext cx="4908551" cy="368141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50016F8-E1D6-C0CA-3AC2-226877CFC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t="4753" b="13456"/>
          <a:stretch/>
        </p:blipFill>
        <p:spPr>
          <a:xfrm rot="5400000">
            <a:off x="4098843" y="2012483"/>
            <a:ext cx="4910228" cy="3384376"/>
          </a:xfrm>
          <a:prstGeom prst="rect">
            <a:avLst/>
          </a:prstGeom>
        </p:spPr>
      </p:pic>
      <p:sp>
        <p:nvSpPr>
          <p:cNvPr id="8" name="コンテンツ プレースホルダ 5">
            <a:extLst>
              <a:ext uri="{FF2B5EF4-FFF2-40B4-BE49-F238E27FC236}">
                <a16:creationId xmlns:a16="http://schemas.microsoft.com/office/drawing/2014/main" id="{0D02BA63-5353-9720-BFCB-D64F07BA0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1840" y="332656"/>
            <a:ext cx="309215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ja-JP" altLang="en-US" sz="3200" dirty="0">
                <a:latin typeface="HG丸ｺﾞｼｯｸM-PRO" pitchFamily="50" charset="-128"/>
                <a:ea typeface="HG丸ｺﾞｼｯｸM-PRO" pitchFamily="50" charset="-128"/>
              </a:rPr>
              <a:t>機能訓練の紹介</a:t>
            </a:r>
            <a:endParaRPr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 5"/>
          <p:cNvSpPr>
            <a:spLocks noGrp="1"/>
          </p:cNvSpPr>
          <p:nvPr>
            <p:ph sz="half" idx="1"/>
          </p:nvPr>
        </p:nvSpPr>
        <p:spPr>
          <a:xfrm>
            <a:off x="2411760" y="332656"/>
            <a:ext cx="424428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ja-JP" altLang="en-US" sz="3200" dirty="0">
                <a:latin typeface="HG丸ｺﾞｼｯｸM-PRO" pitchFamily="50" charset="-128"/>
                <a:ea typeface="HG丸ｺﾞｼｯｸM-PRO" pitchFamily="50" charset="-128"/>
              </a:rPr>
              <a:t>機能訓練の紹介</a:t>
            </a:r>
            <a:endParaRPr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270C0C3-D550-7AD2-CC26-384A8915C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34" y="1802186"/>
            <a:ext cx="4843463" cy="3632595"/>
          </a:xfrm>
          <a:prstGeom prst="rect">
            <a:avLst/>
          </a:prstGeom>
        </p:spPr>
      </p:pic>
      <p:pic>
        <p:nvPicPr>
          <p:cNvPr id="4" name="コンテンツ プレースホルダー 5">
            <a:extLst>
              <a:ext uri="{FF2B5EF4-FFF2-40B4-BE49-F238E27FC236}">
                <a16:creationId xmlns:a16="http://schemas.microsoft.com/office/drawing/2014/main" id="{A367E301-C190-E29F-7FF2-E1DF704BDA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2406" y="1789216"/>
            <a:ext cx="4843458" cy="363259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19B3D34-FB4A-6EEE-A8A2-9A55BEEC9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r="10731"/>
          <a:stretch/>
        </p:blipFill>
        <p:spPr>
          <a:xfrm>
            <a:off x="4754173" y="1318393"/>
            <a:ext cx="3770647" cy="4854526"/>
          </a:xfrm>
          <a:prstGeom prst="rect">
            <a:avLst/>
          </a:prstGeom>
        </p:spPr>
      </p:pic>
      <p:sp>
        <p:nvSpPr>
          <p:cNvPr id="3" name="コンテンツ プレースホルダ 5">
            <a:extLst>
              <a:ext uri="{FF2B5EF4-FFF2-40B4-BE49-F238E27FC236}">
                <a16:creationId xmlns:a16="http://schemas.microsoft.com/office/drawing/2014/main" id="{C141884C-A1FD-B56A-628B-3B622E399BE5}"/>
              </a:ext>
            </a:extLst>
          </p:cNvPr>
          <p:cNvSpPr txBox="1">
            <a:spLocks/>
          </p:cNvSpPr>
          <p:nvPr/>
        </p:nvSpPr>
        <p:spPr>
          <a:xfrm>
            <a:off x="2449860" y="548680"/>
            <a:ext cx="4244280" cy="5355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ja-JP" altLang="en-US" sz="3200" dirty="0">
                <a:latin typeface="HG丸ｺﾞｼｯｸM-PRO" pitchFamily="50" charset="-128"/>
                <a:ea typeface="HG丸ｺﾞｼｯｸM-PRO" pitchFamily="50" charset="-128"/>
              </a:rPr>
              <a:t>機能訓練の紹介</a:t>
            </a:r>
            <a:endParaRPr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89610324-E837-78CB-DB09-4B8C67D976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33" y="1939859"/>
            <a:ext cx="4837783" cy="3628337"/>
          </a:xfrm>
        </p:spPr>
      </p:pic>
    </p:spTree>
    <p:extLst>
      <p:ext uri="{BB962C8B-B14F-4D97-AF65-F5344CB8AC3E}">
        <p14:creationId xmlns:p14="http://schemas.microsoft.com/office/powerpoint/2010/main" val="2019090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919204-C3DE-4C73-8CFD-A92C6E3EF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5688632"/>
          </a:xfrm>
        </p:spPr>
        <p:txBody>
          <a:bodyPr>
            <a:normAutofit fontScale="77500" lnSpcReduction="20000"/>
          </a:bodyPr>
          <a:lstStyle/>
          <a:p>
            <a:pPr algn="l"/>
            <a:endParaRPr lang="ja-JP" altLang="en-US" sz="1800" b="0" i="0" u="none" strike="noStrike" baseline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18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AutoNum type="arabicPeriod"/>
            </a:pPr>
            <a:r>
              <a:rPr lang="ja-JP" altLang="en-US" sz="18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ご意見箱について：ご意見箱投函の申し出の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該当はございませんでした。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AutoNum type="arabicPeriod"/>
            </a:pP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18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 </a:t>
            </a:r>
            <a:r>
              <a:rPr lang="ja-JP" altLang="en-US" sz="18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苦情受付について：期間中２件の苦情がありました。</a:t>
            </a:r>
            <a:endParaRPr lang="en-US" altLang="ja-JP" sz="18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①他支援事業所ケアマネより、ご利用者ご家族より消耗品補充の連絡について、</a:t>
            </a:r>
            <a:endParaRPr lang="en-US" altLang="ja-JP" sz="18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当施設の在庫確認不足、消耗品使用量について、施設対応で工夫して欲しい。</a:t>
            </a:r>
            <a:endParaRPr lang="en-US" altLang="ja-JP" sz="18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・ご家族の負担を考慮、連絡前の在庫確認の徹底と入居者様の行動把握と、問題</a:t>
            </a:r>
            <a:endParaRPr lang="en-US" altLang="ja-JP" sz="18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解決策を試行し、部署として取り組むようにしました。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②入居者様のコロナ感染後、ご家族へ連絡をするよう伝えたが、連絡を失念しご心配をおかけした。</a:t>
            </a:r>
            <a:endParaRPr lang="en-US" altLang="ja-JP" sz="18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・連絡を怠ったことを謝罪、ご家族との約束の記録が残っていなかったため、連絡報告の徹底と、</a:t>
            </a:r>
            <a:endParaRPr lang="en-US" altLang="ja-JP" sz="18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勤務の始動時、必ず記録や申し送りへ目を通すことを全員へ周知しました。</a:t>
            </a:r>
            <a:endParaRPr lang="en-US" altLang="ja-JP" sz="18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b="0" i="0" u="none" strike="noStrike" baseline="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1800" b="0" i="0" u="none" strike="noStrike" baseline="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18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3. </a:t>
            </a:r>
            <a:r>
              <a:rPr lang="ja-JP" altLang="en-US" sz="18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設備・環境等について</a:t>
            </a:r>
            <a:endParaRPr lang="en-US" altLang="ja-JP" sz="18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令和７年</a:t>
            </a:r>
            <a:r>
              <a: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月以降、居室エアコンの交換を順次実施しています。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エレベーターの非常時（火災や停電の際）に使用するバッテリー交換を行いました。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居室で使用するベッドの入替を順次行っています。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18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18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4.</a:t>
            </a:r>
            <a:r>
              <a:rPr lang="ja-JP" altLang="en-US" sz="18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面会などについて</a:t>
            </a:r>
            <a:endParaRPr lang="en-US" altLang="ja-JP" sz="18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コロナ等感染症対策として、面会時間帯</a:t>
            </a:r>
            <a:r>
              <a: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を設定し</a:t>
            </a:r>
            <a:r>
              <a:rPr lang="ja-JP" altLang="en-US" sz="18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ています。施設では集団生活を</a:t>
            </a:r>
            <a:endParaRPr lang="en-US" altLang="ja-JP" sz="18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お送りいただいているため、クラスター発生によるリスク回避、対応職員の負担軽減の観点から、</a:t>
            </a:r>
            <a:endParaRPr lang="en-US" altLang="ja-JP" sz="18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ご理解とご協力をお願いいたします。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18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262ED5A-1B4B-4E5E-81D5-5500D98B5826}"/>
              </a:ext>
            </a:extLst>
          </p:cNvPr>
          <p:cNvSpPr txBox="1">
            <a:spLocks/>
          </p:cNvSpPr>
          <p:nvPr/>
        </p:nvSpPr>
        <p:spPr>
          <a:xfrm>
            <a:off x="1151296" y="209148"/>
            <a:ext cx="17281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事務局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</p:txBody>
      </p:sp>
      <p:pic>
        <p:nvPicPr>
          <p:cNvPr id="5" name="Picture 4" descr="C:\Users\happy-7\Desktop\イラスト資料\祖父2.GIF">
            <a:extLst>
              <a:ext uri="{FF2B5EF4-FFF2-40B4-BE49-F238E27FC236}">
                <a16:creationId xmlns:a16="http://schemas.microsoft.com/office/drawing/2014/main" id="{A631B640-9F15-4286-A06F-7B9A69358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64" y="252217"/>
            <a:ext cx="683427" cy="629690"/>
          </a:xfrm>
          <a:prstGeom prst="rect">
            <a:avLst/>
          </a:prstGeom>
          <a:noFill/>
        </p:spPr>
      </p:pic>
      <p:pic>
        <p:nvPicPr>
          <p:cNvPr id="6" name="Picture 3" descr="C:\Users\happy-7\Desktop\イラスト資料\祖母2.GIF">
            <a:extLst>
              <a:ext uri="{FF2B5EF4-FFF2-40B4-BE49-F238E27FC236}">
                <a16:creationId xmlns:a16="http://schemas.microsoft.com/office/drawing/2014/main" id="{95AC8234-9F85-43DF-892D-7C7A21DC3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3790"/>
            <a:ext cx="692290" cy="692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860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70D34F-01D4-C4C5-81D1-E9D74A142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2656"/>
            <a:ext cx="7886700" cy="5844307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dirty="0"/>
              <a:t>現在の面会について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面会日：月曜日から土曜日まで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時間帯：①</a:t>
            </a:r>
            <a:r>
              <a:rPr kumimoji="1" lang="en-US" altLang="ja-JP" dirty="0"/>
              <a:t>14</a:t>
            </a:r>
            <a:r>
              <a:rPr kumimoji="1" lang="ja-JP" altLang="en-US" dirty="0"/>
              <a:t>：</a:t>
            </a:r>
            <a:r>
              <a:rPr kumimoji="1" lang="en-US" altLang="ja-JP" dirty="0"/>
              <a:t>30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15</a:t>
            </a:r>
            <a:r>
              <a:rPr kumimoji="1" lang="ja-JP" altLang="en-US" dirty="0"/>
              <a:t>：</a:t>
            </a:r>
            <a:r>
              <a:rPr kumimoji="1" lang="en-US" altLang="ja-JP" dirty="0"/>
              <a:t>00</a:t>
            </a:r>
          </a:p>
          <a:p>
            <a:pPr marL="0" indent="0">
              <a:buNone/>
            </a:pPr>
            <a:r>
              <a:rPr lang="ja-JP" altLang="en-US" dirty="0"/>
              <a:t>　　　　　②</a:t>
            </a:r>
            <a:r>
              <a:rPr lang="en-US" altLang="ja-JP" dirty="0"/>
              <a:t>15</a:t>
            </a:r>
            <a:r>
              <a:rPr lang="ja-JP" altLang="en-US" dirty="0"/>
              <a:t>：</a:t>
            </a:r>
            <a:r>
              <a:rPr lang="en-US" altLang="ja-JP" dirty="0"/>
              <a:t>00</a:t>
            </a:r>
            <a:r>
              <a:rPr lang="ja-JP" altLang="en-US" dirty="0"/>
              <a:t>～</a:t>
            </a:r>
            <a:r>
              <a:rPr lang="en-US" altLang="ja-JP" dirty="0"/>
              <a:t>15</a:t>
            </a:r>
            <a:r>
              <a:rPr lang="ja-JP" altLang="en-US" dirty="0"/>
              <a:t>：</a:t>
            </a:r>
            <a:r>
              <a:rPr lang="en-US" altLang="ja-JP" dirty="0"/>
              <a:t>30</a:t>
            </a:r>
          </a:p>
          <a:p>
            <a:pPr marL="0" indent="0">
              <a:buNone/>
            </a:pPr>
            <a:r>
              <a:rPr kumimoji="1" lang="ja-JP" altLang="en-US" dirty="0"/>
              <a:t>　　　　　③</a:t>
            </a:r>
            <a:r>
              <a:rPr kumimoji="1" lang="en-US" altLang="ja-JP" dirty="0"/>
              <a:t>15</a:t>
            </a:r>
            <a:r>
              <a:rPr kumimoji="1" lang="ja-JP" altLang="en-US" dirty="0"/>
              <a:t>：</a:t>
            </a:r>
            <a:r>
              <a:rPr kumimoji="1" lang="en-US" altLang="ja-JP" dirty="0"/>
              <a:t>30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16</a:t>
            </a:r>
            <a:r>
              <a:rPr kumimoji="1" lang="ja-JP" altLang="en-US" dirty="0"/>
              <a:t>：</a:t>
            </a:r>
            <a:r>
              <a:rPr kumimoji="1" lang="en-US" altLang="ja-JP" dirty="0"/>
              <a:t>00</a:t>
            </a:r>
          </a:p>
          <a:p>
            <a:pPr marL="0" indent="0">
              <a:buNone/>
            </a:pPr>
            <a:r>
              <a:rPr lang="ja-JP" altLang="en-US" dirty="0"/>
              <a:t>　必ず事前に電話でご予約をお願いします。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３密回避対策で、各時間帯に１組お２人までで、対応いたしております。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lang="ja-JP" altLang="en-US" dirty="0"/>
              <a:t>面会場所：デイサービス利用時　１階相談室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　居室在宅時　　　　　各居室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入館にあたって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手指の消毒をしっかりと、必ずお願いします。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問診票を記載し事務所へご提出ください。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風症状のある方の入館は、固くお断りします。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外出について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病院への定期受診の他は、ご相談ください。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風症状のある方との接触や、大人数での会食などは、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ご遠慮ください。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325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0" y="5572140"/>
            <a:ext cx="9144000" cy="1285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395536" y="260647"/>
            <a:ext cx="8208912" cy="959023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50000"/>
              </a:lnSpc>
            </a:pPr>
            <a:r>
              <a:rPr lang="ja-JP" altLang="en-US" sz="3000" b="1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2200" b="1" dirty="0">
                <a:latin typeface="HG丸ｺﾞｼｯｸM-PRO" pitchFamily="50" charset="-128"/>
                <a:ea typeface="HG丸ｺﾞｼｯｸM-PRO" pitchFamily="50" charset="-128"/>
              </a:rPr>
              <a:t>2..</a:t>
            </a:r>
            <a:r>
              <a:rPr lang="ja-JP" altLang="en-US" sz="2200" b="1" dirty="0">
                <a:latin typeface="HG丸ｺﾞｼｯｸM-PRO" pitchFamily="50" charset="-128"/>
                <a:ea typeface="HG丸ｺﾞｼｯｸM-PRO" pitchFamily="50" charset="-128"/>
              </a:rPr>
              <a:t>　日曜日レクリエーション</a:t>
            </a:r>
            <a:br>
              <a:rPr lang="en-US" altLang="ja-JP" sz="2200" b="1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200" b="1" dirty="0">
                <a:latin typeface="HG丸ｺﾞｼｯｸM-PRO" pitchFamily="50" charset="-128"/>
                <a:ea typeface="HG丸ｺﾞｼｯｸM-PRO" pitchFamily="50" charset="-128"/>
              </a:rPr>
              <a:t>　　①「散歩」です。</a:t>
            </a:r>
            <a:br>
              <a:rPr lang="ja-JP" altLang="en-US" sz="2200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endParaRPr kumimoji="1" lang="ja-JP" altLang="en-US" sz="2200" dirty="0">
              <a:solidFill>
                <a:srgbClr val="0070C0"/>
              </a:solidFill>
            </a:endParaRPr>
          </a:p>
        </p:txBody>
      </p:sp>
      <p:pic>
        <p:nvPicPr>
          <p:cNvPr id="4" name="図 3" descr="屋外, 人, 木, 若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175AEDC-C836-8875-E32E-2CADCA484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151" y="1713459"/>
            <a:ext cx="4295183" cy="374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木の枝に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43C66DF6-83DF-7954-93B6-4BDAD45FE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0613" y="1605448"/>
            <a:ext cx="4295181" cy="3960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73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0" y="5572140"/>
            <a:ext cx="9144000" cy="1285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395536" y="260647"/>
            <a:ext cx="8208912" cy="959023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50000"/>
              </a:lnSpc>
            </a:pPr>
            <a:r>
              <a:rPr lang="ja-JP" altLang="en-US" sz="3000" b="1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2200" b="1" dirty="0">
                <a:latin typeface="HG丸ｺﾞｼｯｸM-PRO" pitchFamily="50" charset="-128"/>
                <a:ea typeface="HG丸ｺﾞｼｯｸM-PRO" pitchFamily="50" charset="-128"/>
              </a:rPr>
              <a:t>②　レクリエーション「誕生会」です。</a:t>
            </a:r>
            <a:br>
              <a:rPr lang="ja-JP" altLang="en-US" sz="2200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endParaRPr kumimoji="1" lang="ja-JP" altLang="en-US" sz="2200" dirty="0">
              <a:solidFill>
                <a:srgbClr val="0070C0"/>
              </a:solidFill>
            </a:endParaRPr>
          </a:p>
        </p:txBody>
      </p:sp>
      <p:pic>
        <p:nvPicPr>
          <p:cNvPr id="4" name="図 3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C56EE0DC-0D8E-997B-0ED7-3A9CC2F64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6" y="1076959"/>
            <a:ext cx="4086334" cy="508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人, 屋内, 男, 持つ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43F198D-83B3-C5A2-BB2A-55E7ABBBD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96" y="1076960"/>
            <a:ext cx="4050668" cy="5088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0" y="5572140"/>
            <a:ext cx="9144000" cy="1285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395536" y="260647"/>
            <a:ext cx="8208912" cy="959023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50000"/>
              </a:lnSpc>
            </a:pPr>
            <a:r>
              <a:rPr lang="ja-JP" altLang="en-US" sz="3000" b="1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2200" b="1" dirty="0">
                <a:latin typeface="HG丸ｺﾞｼｯｸM-PRO" pitchFamily="50" charset="-128"/>
                <a:ea typeface="HG丸ｺﾞｼｯｸM-PRO" pitchFamily="50" charset="-128"/>
              </a:rPr>
              <a:t>③　レクリエーション「誕生会」です。</a:t>
            </a:r>
            <a:br>
              <a:rPr lang="ja-JP" altLang="en-US" sz="2200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endParaRPr kumimoji="1" lang="ja-JP" altLang="en-US" sz="2200" dirty="0">
              <a:solidFill>
                <a:srgbClr val="0070C0"/>
              </a:solidFill>
            </a:endParaRPr>
          </a:p>
        </p:txBody>
      </p:sp>
      <p:pic>
        <p:nvPicPr>
          <p:cNvPr id="3" name="図 2" descr="人, 屋内, 若い, 子供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7A1F2E9-BF3D-6C8D-73AA-EDF895BEC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60492"/>
            <a:ext cx="3846033" cy="521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座る, 男, 子供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CEF2216-B3D1-EDA6-8442-A52354C29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90" y="1060493"/>
            <a:ext cx="4218863" cy="5217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11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3732" y="251935"/>
            <a:ext cx="8286808" cy="61206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ja-JP" sz="1800" dirty="0"/>
          </a:p>
          <a:p>
            <a:pPr>
              <a:buNone/>
            </a:pP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．入居者の推移について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入居者推移表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日現在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endParaRPr lang="en-US" altLang="ja-JP" sz="1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069396" y="1556792"/>
          <a:ext cx="7522116" cy="490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451">
                  <a:extLst>
                    <a:ext uri="{9D8B030D-6E8A-4147-A177-3AD203B41FA5}">
                      <a16:colId xmlns:a16="http://schemas.microsoft.com/office/drawing/2014/main" val="434711736"/>
                    </a:ext>
                  </a:extLst>
                </a:gridCol>
                <a:gridCol w="98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9666">
                <a:tc>
                  <a:txBody>
                    <a:bodyPr/>
                    <a:lstStyle/>
                    <a:p>
                      <a:pPr algn="ctr"/>
                      <a:endParaRPr kumimoji="1" lang="en-US" altLang="ja-JP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</a:t>
                      </a:r>
                      <a:r>
                        <a:rPr kumimoji="1" lang="en-US" altLang="ja-JP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endParaRPr kumimoji="1"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ja-JP" altLang="en-US" sz="1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3</a:t>
                      </a:r>
                      <a:r>
                        <a:rPr lang="ja-JP" sz="18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800" kern="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4</a:t>
                      </a:r>
                      <a:r>
                        <a:rPr lang="ja-JP" sz="18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800" kern="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5</a:t>
                      </a:r>
                      <a:r>
                        <a:rPr lang="ja-JP" sz="18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800" kern="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6</a:t>
                      </a:r>
                      <a:r>
                        <a:rPr lang="ja-JP" sz="18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800" kern="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7</a:t>
                      </a:r>
                      <a:r>
                        <a:rPr lang="ja-JP" sz="18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800" kern="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合計</a:t>
                      </a:r>
                      <a:endParaRPr lang="ja-JP" sz="1800" kern="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4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kumimoji="1" lang="en-US" altLang="ja-JP" sz="16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入居数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kumimoji="1"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kumimoji="1"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2000" kern="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0</a:t>
                      </a:r>
                      <a:endParaRPr lang="ja-JP" sz="2000" kern="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endParaRPr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</a:p>
                    <a:p>
                      <a:pPr algn="ctr"/>
                      <a:endParaRPr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endParaRPr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</a:t>
                      </a:r>
                      <a:r>
                        <a:rPr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</a:t>
                      </a:r>
                    </a:p>
                  </a:txBody>
                  <a:tcPr marL="108000" marR="10800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4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kumimoji="1" lang="en-US" altLang="ja-JP" sz="1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退居数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kumimoji="1"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endParaRPr kumimoji="1"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08000" marR="72000" marT="36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2000" kern="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1</a:t>
                      </a:r>
                      <a:endParaRPr lang="ja-JP" sz="2000" kern="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</a:p>
                    <a:p>
                      <a:pPr algn="ctr"/>
                      <a:endParaRPr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endParaRPr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endParaRPr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  <a:r>
                        <a:rPr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</a:t>
                      </a:r>
                    </a:p>
                  </a:txBody>
                  <a:tcPr marL="108000" marR="10800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96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kumimoji="1" lang="en-US" altLang="ja-JP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増減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kumimoji="1" lang="ja-JP" altLang="en-US" sz="2000" kern="120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△</a:t>
                      </a:r>
                      <a:r>
                        <a:rPr kumimoji="1" lang="en-US" altLang="ja-JP" sz="2000" kern="120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1</a:t>
                      </a:r>
                    </a:p>
                  </a:txBody>
                  <a:tcPr marL="108000" marR="108000" marT="72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2000" kern="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△</a:t>
                      </a:r>
                      <a:r>
                        <a:rPr lang="en-US" altLang="ja-JP" sz="20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1</a:t>
                      </a:r>
                      <a:endParaRPr lang="ja-JP" sz="2000" kern="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108000" marR="108000" marT="36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</a:t>
                      </a:r>
                      <a:endParaRPr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08000" marR="108000" marT="36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endParaRPr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08000" marR="108000" marT="36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△</a:t>
                      </a:r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endParaRPr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08000" marR="108000" marT="36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endParaRPr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08000" marR="108000" marT="36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</a:t>
                      </a:r>
                    </a:p>
                  </a:txBody>
                  <a:tcPr marL="108000" marR="108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23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kumimoji="1" lang="en-US" altLang="ja-JP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kumimoji="1" lang="ja-JP" altLang="en-US" sz="16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入居者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kumimoji="1" lang="en-US" altLang="ja-JP" sz="2000" kern="120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kumimoji="1" lang="en-US" altLang="ja-JP" sz="2000" kern="120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41</a:t>
                      </a:r>
                      <a:r>
                        <a:rPr kumimoji="1" lang="ja-JP" altLang="en-US" sz="2000" kern="120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名</a:t>
                      </a:r>
                      <a:endParaRPr kumimoji="1" lang="en-US" altLang="ja-JP" sz="2000" kern="120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2000" kern="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40</a:t>
                      </a:r>
                      <a:r>
                        <a:rPr lang="ja-JP" altLang="en-US" sz="20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名</a:t>
                      </a:r>
                      <a:endParaRPr lang="ja-JP" sz="2000" kern="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40</a:t>
                      </a:r>
                      <a:r>
                        <a:rPr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43</a:t>
                      </a:r>
                      <a:r>
                        <a:rPr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40</a:t>
                      </a:r>
                      <a:r>
                        <a:rPr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44</a:t>
                      </a:r>
                      <a:r>
                        <a:rPr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endParaRPr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60319" y="1271596"/>
            <a:ext cx="7856115" cy="861260"/>
          </a:xfrm>
        </p:spPr>
        <p:txBody>
          <a:bodyPr anchor="t">
            <a:noAutofit/>
          </a:bodyPr>
          <a:lstStyle/>
          <a:p>
            <a:pPr algn="l"/>
            <a:br>
              <a:rPr lang="en-US" altLang="ja-JP" sz="1600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600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ja-JP" altLang="en-US" sz="2100" dirty="0">
                <a:latin typeface="HG丸ｺﾞｼｯｸM-PRO" pitchFamily="50" charset="-128"/>
                <a:ea typeface="HG丸ｺﾞｼｯｸM-PRO" pitchFamily="50" charset="-128"/>
              </a:rPr>
              <a:t>主なヘルパーサービス内容は、服薬介助、排泄介助（トイレ</a:t>
            </a:r>
            <a:br>
              <a:rPr lang="en-US" altLang="ja-JP" sz="21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100" dirty="0">
                <a:latin typeface="HG丸ｺﾞｼｯｸM-PRO" pitchFamily="50" charset="-128"/>
                <a:ea typeface="HG丸ｺﾞｼｯｸM-PRO" pitchFamily="50" charset="-128"/>
              </a:rPr>
              <a:t>　  誘導・オムツ交換）です。　</a:t>
            </a:r>
            <a:endParaRPr kumimoji="1" lang="ja-JP" altLang="en-US" sz="2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-1" y="927281"/>
            <a:ext cx="8362171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j-cs"/>
              </a:rPr>
              <a:t>　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j-cs"/>
              </a:rPr>
              <a:t>1.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j-cs"/>
              </a:rPr>
              <a:t>　ヘルパーステーション活動報告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347AB5D-CDA6-4EEC-8B87-A225F4C124F7}"/>
              </a:ext>
            </a:extLst>
          </p:cNvPr>
          <p:cNvSpPr txBox="1">
            <a:spLocks/>
          </p:cNvSpPr>
          <p:nvPr/>
        </p:nvSpPr>
        <p:spPr>
          <a:xfrm>
            <a:off x="1212459" y="157101"/>
            <a:ext cx="6599901" cy="770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ヘルパーステーション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+mj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ＭＳ 明朝" pitchFamily="17" charset="-128"/>
              <a:ea typeface="ＭＳ 明朝" pitchFamily="17" charset="-128"/>
              <a:cs typeface="+mj-cs"/>
            </a:endParaRPr>
          </a:p>
        </p:txBody>
      </p:sp>
      <p:pic>
        <p:nvPicPr>
          <p:cNvPr id="9" name="Picture 4" descr="C:\Users\happy-7\Desktop\イラスト資料\祖父2.GIF">
            <a:extLst>
              <a:ext uri="{FF2B5EF4-FFF2-40B4-BE49-F238E27FC236}">
                <a16:creationId xmlns:a16="http://schemas.microsoft.com/office/drawing/2014/main" id="{71D515C0-70D7-47A6-A8E9-D08761AC5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3509"/>
            <a:ext cx="861260" cy="793540"/>
          </a:xfrm>
          <a:prstGeom prst="rect">
            <a:avLst/>
          </a:prstGeom>
          <a:noFill/>
        </p:spPr>
      </p:pic>
      <p:pic>
        <p:nvPicPr>
          <p:cNvPr id="10" name="Picture 3" descr="C:\Users\happy-7\Desktop\イラスト資料\祖母2.GIF">
            <a:extLst>
              <a:ext uri="{FF2B5EF4-FFF2-40B4-BE49-F238E27FC236}">
                <a16:creationId xmlns:a16="http://schemas.microsoft.com/office/drawing/2014/main" id="{D14BA2B0-ECC3-45FE-8CFB-47CEF8B90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4219" y="188640"/>
            <a:ext cx="861260" cy="861260"/>
          </a:xfrm>
          <a:prstGeom prst="rect">
            <a:avLst/>
          </a:prstGeom>
          <a:noFill/>
        </p:spPr>
      </p:pic>
      <p:pic>
        <p:nvPicPr>
          <p:cNvPr id="6" name="図 5" descr="人, 屋内, テーブル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342223F-B797-AFC9-23EC-E5924B2662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84" y="2614475"/>
            <a:ext cx="3793256" cy="331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B2B9A6A-CDB9-1849-6572-8ABECE5F8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11" y="2606152"/>
            <a:ext cx="3734913" cy="3324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919204-C3DE-4C73-8CFD-A92C6E3EF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198" y="6217259"/>
            <a:ext cx="7662338" cy="3637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ja-JP" altLang="en-US" sz="64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ヘルパーステーションスタッフ　</a:t>
            </a:r>
            <a:r>
              <a:rPr lang="en-US" altLang="ja-JP" sz="64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6400" b="0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名在籍</a:t>
            </a:r>
            <a:endParaRPr lang="en-US" altLang="ja-JP" sz="64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r>
              <a:rPr lang="en-US" altLang="ja-JP" sz="6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6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内訳　　介護福祉士　</a:t>
            </a:r>
            <a:r>
              <a:rPr lang="en-US" altLang="ja-JP" sz="6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6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r>
              <a:rPr lang="en-US" altLang="ja-JP" sz="6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en-US" altLang="ja-JP" sz="64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ja-JP" altLang="en-US" sz="3200" b="0" i="0" u="none" strike="noStrike" baseline="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1800" b="0" i="0" u="none" strike="noStrike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" name="表 3">
            <a:extLst>
              <a:ext uri="{FF2B5EF4-FFF2-40B4-BE49-F238E27FC236}">
                <a16:creationId xmlns:a16="http://schemas.microsoft.com/office/drawing/2014/main" id="{0054F72C-7EAB-4CB7-B0F2-EEBF9C94C550}"/>
              </a:ext>
            </a:extLst>
          </p:cNvPr>
          <p:cNvGraphicFramePr>
            <a:graphicFrameLocks noGrp="1"/>
          </p:cNvGraphicFramePr>
          <p:nvPr/>
        </p:nvGraphicFramePr>
        <p:xfrm>
          <a:off x="658198" y="973477"/>
          <a:ext cx="8208911" cy="5064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819">
                  <a:extLst>
                    <a:ext uri="{9D8B030D-6E8A-4147-A177-3AD203B41FA5}">
                      <a16:colId xmlns:a16="http://schemas.microsoft.com/office/drawing/2014/main" val="2205939222"/>
                    </a:ext>
                  </a:extLst>
                </a:gridCol>
                <a:gridCol w="2988621">
                  <a:extLst>
                    <a:ext uri="{9D8B030D-6E8A-4147-A177-3AD203B41FA5}">
                      <a16:colId xmlns:a16="http://schemas.microsoft.com/office/drawing/2014/main" val="3344962224"/>
                    </a:ext>
                  </a:extLst>
                </a:gridCol>
                <a:gridCol w="4248471">
                  <a:extLst>
                    <a:ext uri="{9D8B030D-6E8A-4147-A177-3AD203B41FA5}">
                      <a16:colId xmlns:a16="http://schemas.microsoft.com/office/drawing/2014/main" val="74096206"/>
                    </a:ext>
                  </a:extLst>
                </a:gridCol>
              </a:tblGrid>
              <a:tr h="3679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実施　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勉　強　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内　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848476"/>
                  </a:ext>
                </a:extLst>
              </a:tr>
              <a:tr h="71073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介護技術勉強会「口腔ケア」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ヘルパー研修「体位交換」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①口腔ケアの基礎知識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②安楽な姿勢の仕方など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64991"/>
                  </a:ext>
                </a:extLst>
              </a:tr>
              <a:tr h="789926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①介護技術勉強会「低栄養と誤嚥防止」</a:t>
                      </a:r>
                      <a:endParaRPr kumimoji="1" lang="en-US" altLang="ja-JP" sz="120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②ヘルパー研修「接遇マナー」</a:t>
                      </a:r>
                    </a:p>
                    <a:p>
                      <a:r>
                        <a:rPr kumimoji="1" lang="ja-JP" altLang="en-US" sz="1200" i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③個別研修「拘縮ケアについて」</a:t>
                      </a:r>
                    </a:p>
                    <a:p>
                      <a:endParaRPr kumimoji="1" lang="ja-JP" altLang="en-US" sz="1200" i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①低栄養素予防・誤嚥防止事例と予防策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②コミュニケーションの必要点・倫理・姿勢など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③拘縮の対応・予防のポジショニングなど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045610"/>
                  </a:ext>
                </a:extLst>
              </a:tr>
              <a:tr h="665363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①介護技術勉強会「緊急時の対応」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①救急隊員から学ぶ「緊急時の対応」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2689"/>
                  </a:ext>
                </a:extLst>
              </a:tr>
              <a:tr h="608624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①介護技術勉強会「接遇」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15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①サービスにおけるマナー・コミュニケーションセミナー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109809"/>
                  </a:ext>
                </a:extLst>
              </a:tr>
              <a:tr h="965465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①介護技術勉強会「虐待防止」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②各委員会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感染防止委員会・身体拘束防止委員会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事故防止委員会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BCP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計画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①身体拘束最小化へ取り組み（グループワーク）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②各委員会からの熱中症、虐待に関すること、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事故を未然に防ぐなど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③各事業所の災害や感染症で業務継続の研修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521025"/>
                  </a:ext>
                </a:extLst>
              </a:tr>
              <a:tr h="883108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①介護技術勉強会「熱中症対策」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②ヘルパー研修「認知症の基本的分野」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③個別研修勉強会「コミュニケーション（実践」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①熱中症対策の知識や対応　　　　　　　　　　　　　　　　　　　　　　　　②認知症について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③コミュニケーションの技法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922539"/>
                  </a:ext>
                </a:extLst>
              </a:tr>
            </a:tbl>
          </a:graphicData>
        </a:graphic>
      </p:graphicFrame>
      <p:sp>
        <p:nvSpPr>
          <p:cNvPr id="4" name="タイトル 1">
            <a:extLst>
              <a:ext uri="{FF2B5EF4-FFF2-40B4-BE49-F238E27FC236}">
                <a16:creationId xmlns:a16="http://schemas.microsoft.com/office/drawing/2014/main" id="{6262ED5A-1B4B-4E5E-81D5-5500D98B5826}"/>
              </a:ext>
            </a:extLst>
          </p:cNvPr>
          <p:cNvSpPr txBox="1">
            <a:spLocks/>
          </p:cNvSpPr>
          <p:nvPr/>
        </p:nvSpPr>
        <p:spPr>
          <a:xfrm>
            <a:off x="658198" y="277004"/>
            <a:ext cx="3409746" cy="57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実施勉強会一覧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3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163" y="654343"/>
            <a:ext cx="8724309" cy="470402"/>
          </a:xfrm>
        </p:spPr>
        <p:txBody>
          <a:bodyPr>
            <a:normAutofit fontScale="90000"/>
          </a:bodyPr>
          <a:lstStyle/>
          <a:p>
            <a:br>
              <a:rPr kumimoji="1" lang="en-US" altLang="ja-JP" sz="2400" dirty="0"/>
            </a:br>
            <a:r>
              <a:rPr kumimoji="1" lang="ja-JP" altLang="en-US" sz="2400" dirty="0"/>
              <a:t>　</a:t>
            </a:r>
            <a:r>
              <a:rPr kumimoji="1" lang="ja-JP" altLang="en-US" sz="2200" dirty="0">
                <a:latin typeface="HG丸ｺﾞｼｯｸM-PRO" pitchFamily="50" charset="-128"/>
                <a:ea typeface="HG丸ｺﾞｼｯｸM-PRO" pitchFamily="50" charset="-128"/>
              </a:rPr>
              <a:t>デイサービスセンター</a:t>
            </a:r>
            <a:r>
              <a:rPr lang="ja-JP" altLang="en-US" sz="2200" dirty="0">
                <a:latin typeface="HG丸ｺﾞｼｯｸM-PRO" pitchFamily="50" charset="-128"/>
                <a:ea typeface="HG丸ｺﾞｼｯｸM-PRO" pitchFamily="50" charset="-128"/>
              </a:rPr>
              <a:t>の一日の流れ（月曜日～土曜日）</a:t>
            </a:r>
            <a:br>
              <a:rPr lang="en-US" altLang="ja-JP" sz="27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700" dirty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75556" y="1128610"/>
            <a:ext cx="7992888" cy="5400600"/>
          </a:xfrm>
          <a:ln w="19050" cap="rnd" cmpd="sng">
            <a:solidFill>
              <a:srgbClr val="00B050"/>
            </a:solidFill>
            <a:prstDash val="solid"/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・ </a:t>
            </a:r>
            <a:r>
              <a:rPr kumimoji="1"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9</a:t>
            </a: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kumimoji="1"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00</a:t>
            </a: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～  バイタル測定（血圧、脈拍、体温等）、健康観察</a:t>
            </a:r>
            <a:endParaRPr kumimoji="1"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・ </a:t>
            </a: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9</a:t>
            </a: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～  朝の会（日付の確認、過去の記念日･出来事の紹介、</a:t>
            </a:r>
            <a:endParaRPr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　　　　　　 ～「北国の春」の曲に合わせて朝の体操～</a:t>
            </a:r>
            <a:endParaRPr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・ </a:t>
            </a:r>
            <a:r>
              <a:rPr kumimoji="1"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9</a:t>
            </a: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kumimoji="1"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30</a:t>
            </a: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～  入浴（順番に）、脳トレ（簡単な計算や塗絵等）･パズル等、</a:t>
            </a:r>
            <a:endParaRPr kumimoji="1"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                   </a:t>
            </a: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物理療法（ウォーターベット･ホットパック･フットマッサージ</a:t>
            </a:r>
            <a:endParaRPr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　　　　　　 等）</a:t>
            </a:r>
            <a:endParaRPr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kumimoji="1"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11:20</a:t>
            </a: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～　第一興商の</a:t>
            </a:r>
            <a:r>
              <a:rPr kumimoji="1"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DAM</a:t>
            </a: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カラオケ器具のプログラムをモニターに映し口腔</a:t>
            </a:r>
            <a:endParaRPr kumimoji="1"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                   </a:t>
            </a: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体操とスタッフによる口腔体操</a:t>
            </a:r>
            <a:endParaRPr kumimoji="1"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kumimoji="1"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11:40</a:t>
            </a: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～　昼食</a:t>
            </a: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、昼食後は口腔ケア、</a:t>
            </a: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14:00</a:t>
            </a: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まで は布団やベット、ソファー</a:t>
            </a:r>
            <a:endParaRPr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　　　　　　椅子にて静養やテレビ観賞</a:t>
            </a:r>
            <a:endParaRPr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kumimoji="1"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14:00</a:t>
            </a: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～　趣味活動</a:t>
            </a: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（手芸･工作･カラオケ等）、物理療法、機能訓練</a:t>
            </a:r>
            <a:endParaRPr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kumimoji="1"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15:00</a:t>
            </a: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～　おやつ・トイレ休憩</a:t>
            </a:r>
            <a:endParaRPr kumimoji="1"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15:30</a:t>
            </a: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～　集団体操（</a:t>
            </a: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DAM</a:t>
            </a: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器具のプログラムをモニターに映しての体操）･</a:t>
            </a:r>
            <a:endParaRPr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                   </a:t>
            </a: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レクリエーション（スタッフが考案した多彩な合同ゲーム）</a:t>
            </a:r>
            <a:endParaRPr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kumimoji="1"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16:20</a:t>
            </a: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～　</a:t>
            </a: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「好きになった</a:t>
            </a: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人」の曲に合わせて帰りの体操～</a:t>
            </a:r>
            <a:r>
              <a:rPr kumimoji="1"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、日付の確認</a:t>
            </a:r>
            <a:endParaRPr kumimoji="1"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16:30</a:t>
            </a: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　   終了（在宅･各居室への送迎）</a:t>
            </a:r>
            <a:endParaRPr kumimoji="1" lang="en-US" altLang="ja-JP" sz="1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endParaRPr kumimoji="1" lang="ja-JP" altLang="en-US" sz="2400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BE083ADE-54E6-40F3-9B83-0098456EA933}"/>
              </a:ext>
            </a:extLst>
          </p:cNvPr>
          <p:cNvSpPr txBox="1">
            <a:spLocks/>
          </p:cNvSpPr>
          <p:nvPr/>
        </p:nvSpPr>
        <p:spPr>
          <a:xfrm>
            <a:off x="827584" y="-65738"/>
            <a:ext cx="374441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デイサービスセンター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</p:txBody>
      </p:sp>
      <p:pic>
        <p:nvPicPr>
          <p:cNvPr id="5" name="Picture 4" descr="C:\Users\happy-7\Desktop\イラスト資料\祖父2.GIF">
            <a:extLst>
              <a:ext uri="{FF2B5EF4-FFF2-40B4-BE49-F238E27FC236}">
                <a16:creationId xmlns:a16="http://schemas.microsoft.com/office/drawing/2014/main" id="{63D007E7-85DC-465E-8B38-226E55A3A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63" y="57976"/>
            <a:ext cx="706877" cy="651296"/>
          </a:xfrm>
          <a:prstGeom prst="rect">
            <a:avLst/>
          </a:prstGeom>
          <a:noFill/>
        </p:spPr>
      </p:pic>
      <p:pic>
        <p:nvPicPr>
          <p:cNvPr id="6" name="Picture 3" descr="C:\Users\happy-7\Desktop\イラスト資料\祖母2.GIF">
            <a:extLst>
              <a:ext uri="{FF2B5EF4-FFF2-40B4-BE49-F238E27FC236}">
                <a16:creationId xmlns:a16="http://schemas.microsoft.com/office/drawing/2014/main" id="{77EC7A4F-6911-485B-A242-F1B2F8D42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028" y="-36529"/>
            <a:ext cx="706877" cy="706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10745</TotalTime>
  <Words>2312</Words>
  <Application>Microsoft Office PowerPoint</Application>
  <PresentationFormat>画面に合わせる (4:3)</PresentationFormat>
  <Paragraphs>373</Paragraphs>
  <Slides>25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HG丸ｺﾞｼｯｸM-PRO</vt:lpstr>
      <vt:lpstr>ＭＳ 明朝</vt:lpstr>
      <vt:lpstr>游ゴシック</vt:lpstr>
      <vt:lpstr>游ゴシック Light</vt:lpstr>
      <vt:lpstr>Arial</vt:lpstr>
      <vt:lpstr>Calibri</vt:lpstr>
      <vt:lpstr>Office テーマ</vt:lpstr>
      <vt:lpstr>　         　　活　動　報　告  　報告期間：令和7年2月～令和7年7月</vt:lpstr>
      <vt:lpstr> 毎月の壁画や誕生日会の様子を、ホームページ上のブログに掲載しておりますので、是非一度ご覧ください。　  </vt:lpstr>
      <vt:lpstr> 2..　日曜日レクリエーション 　　①「散歩」です。 </vt:lpstr>
      <vt:lpstr> ②　レクリエーション「誕生会」です。 </vt:lpstr>
      <vt:lpstr> ③　レクリエーション「誕生会」です。 </vt:lpstr>
      <vt:lpstr>PowerPoint プレゼンテーション</vt:lpstr>
      <vt:lpstr> 　　主なヘルパーサービス内容は、服薬介助、排泄介助（トイレ 　  誘導・オムツ交換）です。　</vt:lpstr>
      <vt:lpstr>PowerPoint プレゼンテーション</vt:lpstr>
      <vt:lpstr> 　デイサービスセンターの一日の流れ（月曜日～土曜日） 　　</vt:lpstr>
      <vt:lpstr>  　新型コロナウイルス等の感染対策  </vt:lpstr>
      <vt:lpstr>セクション会議・勉強会・研修について</vt:lpstr>
      <vt:lpstr>実施行事一覧                    活動の様子を、ホームページに掲載しておりますので、どうぞご覧ください。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定期活動   ～ フラワーアレンジメント ～</vt:lpstr>
      <vt:lpstr>壁画･カレンダー作成</vt:lpstr>
      <vt:lpstr>機能訓練</vt:lpstr>
      <vt:lpstr> 【機能訓練の種類】 　ご高齢者が自分らしく元気に暮らしていくためには、生活機能（人が 　生活を営むための機能全体）の維持・減退防止が欠かせません。　　 ・日常生活機能訓練（生活動作に密着した機能訓練） 　利用者様が日常を生活する上で行う活動、着替えや移動、トイレ、入 　浴などを訓練と捉えた機能訓練を心掛けています。 ・全体レクリエーションにおいて、楽しみながら身体を動かすことも機 　能訓練であり、心にも良いリハビリになります。 ・介護保険の負担が生じる、個別機能訓練加算は頂いてませんが、ご 　利用者の状態に応じて個別機能訓練を機能訓練指導員が、積極的に 　取り組んでいます。    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デイサービスのご様子</dc:title>
  <dc:creator>happy-4</dc:creator>
  <cp:lastModifiedBy>川棚 HG</cp:lastModifiedBy>
  <cp:revision>1123</cp:revision>
  <cp:lastPrinted>2024-08-22T05:41:13Z</cp:lastPrinted>
  <dcterms:created xsi:type="dcterms:W3CDTF">2014-02-20T09:13:25Z</dcterms:created>
  <dcterms:modified xsi:type="dcterms:W3CDTF">2025-10-31T02:11:23Z</dcterms:modified>
</cp:coreProperties>
</file>